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b6fe1532-7370-400f-af10-f62e8fa0300f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2" name="Google Shape;232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590666" y="835054"/>
            <a:ext cx="4168640" cy="414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 txBox="1"/>
          <p:nvPr/>
        </p:nvSpPr>
        <p:spPr>
          <a:xfrm>
            <a:off x="8205109" y="1035698"/>
            <a:ext cx="284943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8626887" y="1918988"/>
            <a:ext cx="272589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objekte, napiši vrstu: izravni, neizravni te čime su izrečeni.</a:t>
            </a:r>
            <a:endParaRPr sz="2400" dirty="0"/>
          </a:p>
        </p:txBody>
      </p:sp>
      <p:sp>
        <p:nvSpPr>
          <p:cNvPr id="238" name="Google Shape;238;p22"/>
          <p:cNvSpPr/>
          <p:nvPr/>
        </p:nvSpPr>
        <p:spPr>
          <a:xfrm>
            <a:off x="1078735" y="725532"/>
            <a:ext cx="60960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Plavokosa djevojčica čita knjigu.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Jesen je zavladala prirodom.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Ona se ljutila na njega.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Pažljivo je dodala  brašna.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</a:t>
            </a:r>
            <a:endParaRPr dirty="0"/>
          </a:p>
        </p:txBody>
      </p:sp>
      <p:pic>
        <p:nvPicPr>
          <p:cNvPr id="239" name="Google Shape;239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335" y="874764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8906" y="5024812"/>
            <a:ext cx="914400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26316" y="2007943"/>
            <a:ext cx="748297" cy="869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54069" y="3482194"/>
            <a:ext cx="663388" cy="84830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/>
        </p:nvSpPr>
        <p:spPr>
          <a:xfrm>
            <a:off x="8868441" y="3510054"/>
            <a:ext cx="20240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Precrtaj netočno.</a:t>
            </a:r>
            <a:endParaRPr sz="2400" dirty="0"/>
          </a:p>
        </p:txBody>
      </p:sp>
      <p:sp>
        <p:nvSpPr>
          <p:cNvPr id="244" name="Google Shape;244;p22"/>
          <p:cNvSpPr txBox="1"/>
          <p:nvPr/>
        </p:nvSpPr>
        <p:spPr>
          <a:xfrm>
            <a:off x="1055590" y="5303724"/>
            <a:ext cx="70642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Objekt može –  ne može biti u nominativu i vokativu.</a:t>
            </a:r>
            <a:endParaRPr sz="2400" dirty="0"/>
          </a:p>
        </p:txBody>
      </p:sp>
      <p:sp>
        <p:nvSpPr>
          <p:cNvPr id="245" name="Google Shape;245;p22"/>
          <p:cNvSpPr txBox="1"/>
          <p:nvPr/>
        </p:nvSpPr>
        <p:spPr>
          <a:xfrm>
            <a:off x="1367443" y="1362444"/>
            <a:ext cx="30445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izravni, imenica u A</a:t>
            </a:r>
            <a:endParaRPr sz="2400" dirty="0"/>
          </a:p>
        </p:txBody>
      </p:sp>
      <p:sp>
        <p:nvSpPr>
          <p:cNvPr id="246" name="Google Shape;246;p22"/>
          <p:cNvSpPr txBox="1"/>
          <p:nvPr/>
        </p:nvSpPr>
        <p:spPr>
          <a:xfrm>
            <a:off x="1367443" y="2429158"/>
            <a:ext cx="3417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neizravni, imenica u I</a:t>
            </a:r>
            <a:endParaRPr sz="2400" dirty="0"/>
          </a:p>
        </p:txBody>
      </p:sp>
      <p:sp>
        <p:nvSpPr>
          <p:cNvPr id="247" name="Google Shape;247;p22"/>
          <p:cNvSpPr txBox="1"/>
          <p:nvPr/>
        </p:nvSpPr>
        <p:spPr>
          <a:xfrm>
            <a:off x="1117721" y="3506301"/>
            <a:ext cx="57117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neizravni, zamjenica u A s prijedlogom</a:t>
            </a:r>
            <a:endParaRPr sz="2400" dirty="0"/>
          </a:p>
        </p:txBody>
      </p:sp>
      <p:sp>
        <p:nvSpPr>
          <p:cNvPr id="248" name="Google Shape;248;p22"/>
          <p:cNvSpPr txBox="1"/>
          <p:nvPr/>
        </p:nvSpPr>
        <p:spPr>
          <a:xfrm>
            <a:off x="1174052" y="4574634"/>
            <a:ext cx="44809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izravni, imenica u G (dijelni)</a:t>
            </a:r>
            <a:endParaRPr sz="2400" dirty="0"/>
          </a:p>
        </p:txBody>
      </p:sp>
      <p:cxnSp>
        <p:nvCxnSpPr>
          <p:cNvPr id="249" name="Google Shape;249;p22"/>
          <p:cNvCxnSpPr/>
          <p:nvPr/>
        </p:nvCxnSpPr>
        <p:spPr>
          <a:xfrm flipV="1">
            <a:off x="4283308" y="1257300"/>
            <a:ext cx="903055" cy="3905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22"/>
          <p:cNvCxnSpPr/>
          <p:nvPr/>
        </p:nvCxnSpPr>
        <p:spPr>
          <a:xfrm>
            <a:off x="3417304" y="2363445"/>
            <a:ext cx="1197559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22"/>
          <p:cNvCxnSpPr/>
          <p:nvPr/>
        </p:nvCxnSpPr>
        <p:spPr>
          <a:xfrm>
            <a:off x="2815216" y="3444576"/>
            <a:ext cx="1019201" cy="8251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22"/>
          <p:cNvCxnSpPr/>
          <p:nvPr/>
        </p:nvCxnSpPr>
        <p:spPr>
          <a:xfrm flipV="1">
            <a:off x="3467174" y="4544272"/>
            <a:ext cx="944795" cy="15902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22"/>
          <p:cNvCxnSpPr/>
          <p:nvPr/>
        </p:nvCxnSpPr>
        <p:spPr>
          <a:xfrm>
            <a:off x="2070276" y="5560538"/>
            <a:ext cx="654292" cy="21316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3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9" name="Google Shape;259;p23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0" name="Google Shape;260;p23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3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3"/>
          <p:cNvSpPr txBox="1"/>
          <p:nvPr/>
        </p:nvSpPr>
        <p:spPr>
          <a:xfrm>
            <a:off x="8008211" y="1988971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65" name="Google Shape;265;p2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35034" y="2573747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3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7" name="Google Shape;267;p23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8" name="Google Shape;268;p23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9" name="Google Shape;269;p23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0" name="Google Shape;270;p23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71" name="Google Shape;271;p23"/>
          <p:cNvSpPr txBox="1"/>
          <p:nvPr/>
        </p:nvSpPr>
        <p:spPr>
          <a:xfrm>
            <a:off x="1842247" y="1133981"/>
            <a:ext cx="16270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Odredi objekte u priloženom tekstu.</a:t>
            </a:r>
            <a:endParaRPr/>
          </a:p>
        </p:txBody>
      </p:sp>
      <p:sp>
        <p:nvSpPr>
          <p:cNvPr id="272" name="Google Shape;272;p23"/>
          <p:cNvSpPr txBox="1"/>
          <p:nvPr/>
        </p:nvSpPr>
        <p:spPr>
          <a:xfrm>
            <a:off x="1842247" y="2850776"/>
            <a:ext cx="16270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kviz i ponovi svoje znanje o objektu.</a:t>
            </a:r>
            <a:endParaRPr/>
          </a:p>
        </p:txBody>
      </p:sp>
      <p:sp>
        <p:nvSpPr>
          <p:cNvPr id="273" name="Google Shape;273;p23"/>
          <p:cNvSpPr txBox="1"/>
          <p:nvPr/>
        </p:nvSpPr>
        <p:spPr>
          <a:xfrm>
            <a:off x="1828800" y="4053597"/>
            <a:ext cx="165398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Odgovori na sva pitanja o objektu i otključaj svih devet lokota.</a:t>
            </a:r>
            <a:endParaRPr/>
          </a:p>
        </p:txBody>
      </p:sp>
      <p:sp>
        <p:nvSpPr>
          <p:cNvPr id="274" name="Google Shape;274;p23"/>
          <p:cNvSpPr txBox="1"/>
          <p:nvPr/>
        </p:nvSpPr>
        <p:spPr>
          <a:xfrm>
            <a:off x="5206653" y="1035698"/>
            <a:ext cx="188678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o objektu, provjeri razlikuješ li ga od predikata i subjekta.</a:t>
            </a:r>
            <a:endParaRPr/>
          </a:p>
        </p:txBody>
      </p:sp>
      <p:sp>
        <p:nvSpPr>
          <p:cNvPr id="275" name="Google Shape;275;p23"/>
          <p:cNvSpPr txBox="1"/>
          <p:nvPr/>
        </p:nvSpPr>
        <p:spPr>
          <a:xfrm>
            <a:off x="5251925" y="2688854"/>
            <a:ext cx="146573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Riješi izlaznu karticu i provjeri svoje znanje.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701063" y="1822277"/>
            <a:ext cx="2321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Objekt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664266" y="1044845"/>
            <a:ext cx="4648370" cy="4703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40593" y="2379146"/>
            <a:ext cx="1584560" cy="239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l="1671" r="2214"/>
          <a:stretch/>
        </p:blipFill>
        <p:spPr>
          <a:xfrm rot="-161944">
            <a:off x="1383604" y="452668"/>
            <a:ext cx="4048015" cy="554878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7570323" y="2537418"/>
            <a:ext cx="333320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dijelimo glagole prema predmetu radnje? Što je predikat? Kojim rečeničnim članovima mjesto otvara predikat?</a:t>
            </a:r>
            <a:endParaRPr sz="2400" dirty="0"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8">
            <a:alphaModFix/>
          </a:blip>
          <a:srcRect l="28661" r="13991"/>
          <a:stretch/>
        </p:blipFill>
        <p:spPr>
          <a:xfrm>
            <a:off x="5081954" y="2869345"/>
            <a:ext cx="1115134" cy="2376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 descr="Mother Daughter Silhouette Images, Stock Photos &amp; Vectors | Shutterstock"/>
          <p:cNvPicPr preferRelativeResize="0"/>
          <p:nvPr/>
        </p:nvPicPr>
        <p:blipFill rotWithShape="1">
          <a:blip r:embed="rId3">
            <a:alphaModFix/>
          </a:blip>
          <a:srcRect t="3469" b="8836"/>
          <a:stretch/>
        </p:blipFill>
        <p:spPr>
          <a:xfrm>
            <a:off x="4436865" y="82898"/>
            <a:ext cx="3609975" cy="233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181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491051" y="1053542"/>
            <a:ext cx="4440225" cy="448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645491" y="4715385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8603210" y="1510234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370658" y="1360693"/>
            <a:ext cx="7277098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Bodriš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 vjerujem u modre bajke nečujnih zvijezda.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Poučavaš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cijenim šutnju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 njoj tražim odgovore.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Kažeš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svijet gledam vlastitim očima.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Tražiš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ne dopustim da upravljaju mojom lađom života.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Govoriš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se ne obazirem na vjetrove što šapuću uvrede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smišljaju kako da me obore.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1290435" y="764654"/>
            <a:ext cx="39180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Barbara-Roza </a:t>
            </a:r>
            <a:r>
              <a:rPr lang="hr-HR" sz="2400" b="1" dirty="0" err="1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Stief-Mušec</a:t>
            </a:r>
            <a:endParaRPr sz="2400" b="1" dirty="0">
              <a:solidFill>
                <a:srgbClr val="FE3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Mami</a:t>
            </a:r>
            <a:endParaRPr sz="2400" dirty="0"/>
          </a:p>
        </p:txBody>
      </p:sp>
      <p:sp>
        <p:nvSpPr>
          <p:cNvPr id="125" name="Google Shape;125;p16"/>
          <p:cNvSpPr/>
          <p:nvPr/>
        </p:nvSpPr>
        <p:spPr>
          <a:xfrm>
            <a:off x="8349695" y="2170413"/>
            <a:ext cx="324083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Pronađi u ulomku pjesme  imenice i odredi im padež. Prepiši imenice zajedno s predikatom i postavi odgovarajuća pitanja.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3" name="Google Shape;133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01381" y="1502353"/>
            <a:ext cx="4300190" cy="431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7908113" y="1845338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8201537" y="2544899"/>
            <a:ext cx="19952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OBJEKT (O)</a:t>
            </a:r>
            <a:endParaRPr sz="2400" dirty="0"/>
          </a:p>
        </p:txBody>
      </p:sp>
      <p:sp>
        <p:nvSpPr>
          <p:cNvPr id="139" name="Google Shape;139;p17"/>
          <p:cNvSpPr/>
          <p:nvPr/>
        </p:nvSpPr>
        <p:spPr>
          <a:xfrm>
            <a:off x="1279968" y="644116"/>
            <a:ext cx="75315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U kojim su padežima istaknute riječi? Što izriču istaknute riječi? Koju vrstu riječi dopunjuju?</a:t>
            </a:r>
            <a:endParaRPr sz="2400" dirty="0"/>
          </a:p>
        </p:txBody>
      </p:sp>
      <p:sp>
        <p:nvSpPr>
          <p:cNvPr id="140" name="Google Shape;140;p17"/>
          <p:cNvSpPr/>
          <p:nvPr/>
        </p:nvSpPr>
        <p:spPr>
          <a:xfrm>
            <a:off x="502384" y="1521290"/>
            <a:ext cx="60960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Djevojčica piše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pjesmu</a:t>
            </a:r>
            <a:r>
              <a:rPr lang="hr-HR" sz="2400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Poučavaš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me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 cijenim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šutnju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Kažeš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svijet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gledam vlastitim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očima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2732998" y="1796064"/>
            <a:ext cx="5916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1779064" y="2788733"/>
            <a:ext cx="5916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3803833" y="2788733"/>
            <a:ext cx="5916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2181715" y="3829371"/>
            <a:ext cx="5916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400" dirty="0"/>
          </a:p>
        </p:txBody>
      </p:sp>
      <p:sp>
        <p:nvSpPr>
          <p:cNvPr id="145" name="Google Shape;145;p17"/>
          <p:cNvSpPr txBox="1"/>
          <p:nvPr/>
        </p:nvSpPr>
        <p:spPr>
          <a:xfrm>
            <a:off x="1339808" y="3813211"/>
            <a:ext cx="5916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400" dirty="0"/>
          </a:p>
        </p:txBody>
      </p:sp>
      <p:sp>
        <p:nvSpPr>
          <p:cNvPr id="146" name="Google Shape;146;p17"/>
          <p:cNvSpPr txBox="1"/>
          <p:nvPr/>
        </p:nvSpPr>
        <p:spPr>
          <a:xfrm>
            <a:off x="5168698" y="3941100"/>
            <a:ext cx="5916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400" dirty="0"/>
          </a:p>
        </p:txBody>
      </p:sp>
      <p:sp>
        <p:nvSpPr>
          <p:cNvPr id="147" name="Google Shape;147;p17"/>
          <p:cNvSpPr txBox="1"/>
          <p:nvPr/>
        </p:nvSpPr>
        <p:spPr>
          <a:xfrm>
            <a:off x="1042699" y="4896352"/>
            <a:ext cx="61139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imenice i zamjenice izriču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PREDMET</a:t>
            </a:r>
            <a:r>
              <a:rPr lang="hr-HR" sz="2400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radnje</a:t>
            </a:r>
            <a:r>
              <a:rPr lang="hr-HR" sz="2400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dopuna su</a:t>
            </a:r>
            <a:r>
              <a:rPr lang="hr-HR" sz="2400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glagolu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7690527" y="3017771"/>
            <a:ext cx="27221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Objekt je rečenični dio kojim se izriče predmet glagolske radnje. Objekt je dopuna glagolu.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5" name="Google Shape;155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269207" y="1013746"/>
            <a:ext cx="4599393" cy="462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8847750" y="898157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8558823" y="1620121"/>
            <a:ext cx="23149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IZRAVNI OBJEKT</a:t>
            </a:r>
            <a:endParaRPr sz="2400" dirty="0"/>
          </a:p>
        </p:txBody>
      </p:sp>
      <p:sp>
        <p:nvSpPr>
          <p:cNvPr id="161" name="Google Shape;161;p18"/>
          <p:cNvSpPr/>
          <p:nvPr/>
        </p:nvSpPr>
        <p:spPr>
          <a:xfrm>
            <a:off x="295071" y="1423736"/>
            <a:ext cx="3334726" cy="227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Djevojčica piše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pjesmu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Pojela je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čokoladu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Pojela je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čokolade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62" name="Google Shape;162;p18"/>
          <p:cNvSpPr/>
          <p:nvPr/>
        </p:nvSpPr>
        <p:spPr>
          <a:xfrm>
            <a:off x="1784955" y="764819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Kojim se padežima izriče izravni objekt? Odredi glagol po prijelaznosti.</a:t>
            </a:r>
            <a:endParaRPr sz="2400" dirty="0"/>
          </a:p>
        </p:txBody>
      </p:sp>
      <p:sp>
        <p:nvSpPr>
          <p:cNvPr id="163" name="Google Shape;163;p18"/>
          <p:cNvSpPr txBox="1"/>
          <p:nvPr/>
        </p:nvSpPr>
        <p:spPr>
          <a:xfrm>
            <a:off x="3600847" y="1875682"/>
            <a:ext cx="15869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piše?</a:t>
            </a:r>
            <a:endParaRPr sz="2400" dirty="0"/>
          </a:p>
        </p:txBody>
      </p:sp>
      <p:sp>
        <p:nvSpPr>
          <p:cNvPr id="164" name="Google Shape;164;p18"/>
          <p:cNvSpPr txBox="1"/>
          <p:nvPr/>
        </p:nvSpPr>
        <p:spPr>
          <a:xfrm>
            <a:off x="5599587" y="1855617"/>
            <a:ext cx="12459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akuzativ</a:t>
            </a:r>
            <a:endParaRPr sz="2400" dirty="0"/>
          </a:p>
        </p:txBody>
      </p:sp>
      <p:sp>
        <p:nvSpPr>
          <p:cNvPr id="165" name="Google Shape;165;p18"/>
          <p:cNvSpPr txBox="1"/>
          <p:nvPr/>
        </p:nvSpPr>
        <p:spPr>
          <a:xfrm>
            <a:off x="3600847" y="2805323"/>
            <a:ext cx="2174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pojela?</a:t>
            </a:r>
            <a:endParaRPr sz="2400" dirty="0"/>
          </a:p>
        </p:txBody>
      </p:sp>
      <p:sp>
        <p:nvSpPr>
          <p:cNvPr id="166" name="Google Shape;166;p18"/>
          <p:cNvSpPr txBox="1"/>
          <p:nvPr/>
        </p:nvSpPr>
        <p:spPr>
          <a:xfrm>
            <a:off x="3571486" y="3736641"/>
            <a:ext cx="22332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Čega je pojela?</a:t>
            </a:r>
            <a:endParaRPr sz="2400" dirty="0"/>
          </a:p>
        </p:txBody>
      </p:sp>
      <p:sp>
        <p:nvSpPr>
          <p:cNvPr id="167" name="Google Shape;167;p18"/>
          <p:cNvSpPr txBox="1"/>
          <p:nvPr/>
        </p:nvSpPr>
        <p:spPr>
          <a:xfrm>
            <a:off x="1136073" y="5010866"/>
            <a:ext cx="38951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dijelni genitiv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dio cjeline</a:t>
            </a:r>
            <a:endParaRPr sz="2400" dirty="0"/>
          </a:p>
        </p:txBody>
      </p:sp>
      <p:pic>
        <p:nvPicPr>
          <p:cNvPr id="168" name="Google Shape;168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1919778" y="4121694"/>
            <a:ext cx="548426" cy="59965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/>
        </p:nvSpPr>
        <p:spPr>
          <a:xfrm>
            <a:off x="5627473" y="2804265"/>
            <a:ext cx="12459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akuzativ</a:t>
            </a:r>
            <a:endParaRPr sz="2400" dirty="0"/>
          </a:p>
        </p:txBody>
      </p:sp>
      <p:sp>
        <p:nvSpPr>
          <p:cNvPr id="170" name="Google Shape;170;p18"/>
          <p:cNvSpPr txBox="1"/>
          <p:nvPr/>
        </p:nvSpPr>
        <p:spPr>
          <a:xfrm>
            <a:off x="5717944" y="3733906"/>
            <a:ext cx="12459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genitiv</a:t>
            </a:r>
            <a:endParaRPr sz="2400" dirty="0"/>
          </a:p>
        </p:txBody>
      </p:sp>
      <p:pic>
        <p:nvPicPr>
          <p:cNvPr id="171" name="Google Shape;171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02100" y="4448014"/>
            <a:ext cx="2294747" cy="172513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/>
          <p:nvPr/>
        </p:nvSpPr>
        <p:spPr>
          <a:xfrm>
            <a:off x="8411682" y="1936612"/>
            <a:ext cx="3286171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Objekt izrečen akuzativom i dijelnim genitivom (može se zamijeniti akuzativom).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Otvara mu mjesto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prijelazni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glagol.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8" name="Google Shape;178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9" name="Google Shape;179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56024" y="969989"/>
            <a:ext cx="4730352" cy="476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571749" y="4837787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/>
        </p:nvSpPr>
        <p:spPr>
          <a:xfrm>
            <a:off x="9220437" y="1180278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8380053" y="1991234"/>
            <a:ext cx="26552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NEIZRAVNI OBJEKT</a:t>
            </a:r>
            <a:endParaRPr sz="2400" dirty="0"/>
          </a:p>
        </p:txBody>
      </p:sp>
      <p:sp>
        <p:nvSpPr>
          <p:cNvPr id="185" name="Google Shape;185;p19"/>
          <p:cNvSpPr/>
          <p:nvPr/>
        </p:nvSpPr>
        <p:spPr>
          <a:xfrm>
            <a:off x="1586716" y="605823"/>
            <a:ext cx="80808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Odredi padež istaknutim riječima.  Kakav je glagol po prijelaznosti?</a:t>
            </a:r>
            <a:endParaRPr sz="2400" dirty="0"/>
          </a:p>
        </p:txBody>
      </p:sp>
      <p:sp>
        <p:nvSpPr>
          <p:cNvPr id="186" name="Google Shape;186;p19"/>
          <p:cNvSpPr/>
          <p:nvPr/>
        </p:nvSpPr>
        <p:spPr>
          <a:xfrm>
            <a:off x="174697" y="1503209"/>
            <a:ext cx="3860862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Udaljila se od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teme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Pisala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mi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djevojčica.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Vjerujem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bajke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Piše o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životu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Gleda vlastitim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očima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3190897" y="1391075"/>
            <a:ext cx="2864294" cy="73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Čega?     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genitiv </a:t>
            </a:r>
            <a:endParaRPr sz="2400" dirty="0"/>
          </a:p>
        </p:txBody>
      </p:sp>
      <p:sp>
        <p:nvSpPr>
          <p:cNvPr id="188" name="Google Shape;188;p19"/>
          <p:cNvSpPr/>
          <p:nvPr/>
        </p:nvSpPr>
        <p:spPr>
          <a:xfrm>
            <a:off x="3190157" y="2094177"/>
            <a:ext cx="221673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Komu?    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dativ</a:t>
            </a:r>
            <a:endParaRPr sz="2400" dirty="0"/>
          </a:p>
        </p:txBody>
      </p:sp>
      <p:sp>
        <p:nvSpPr>
          <p:cNvPr id="189" name="Google Shape;189;p19"/>
          <p:cNvSpPr/>
          <p:nvPr/>
        </p:nvSpPr>
        <p:spPr>
          <a:xfrm>
            <a:off x="3182109" y="2901130"/>
            <a:ext cx="440173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Što?         </a:t>
            </a:r>
            <a:r>
              <a:rPr lang="hr-HR" sz="2400" b="1" dirty="0" smtClean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akuzativ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s prijedlogom</a:t>
            </a:r>
            <a:endParaRPr sz="2400" dirty="0"/>
          </a:p>
        </p:txBody>
      </p:sp>
      <p:sp>
        <p:nvSpPr>
          <p:cNvPr id="190" name="Google Shape;190;p19"/>
          <p:cNvSpPr/>
          <p:nvPr/>
        </p:nvSpPr>
        <p:spPr>
          <a:xfrm>
            <a:off x="3209208" y="3618267"/>
            <a:ext cx="265956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čemu? 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lokativ</a:t>
            </a:r>
            <a:endParaRPr sz="2400" dirty="0"/>
          </a:p>
        </p:txBody>
      </p:sp>
      <p:sp>
        <p:nvSpPr>
          <p:cNvPr id="191" name="Google Shape;191;p19"/>
          <p:cNvSpPr/>
          <p:nvPr/>
        </p:nvSpPr>
        <p:spPr>
          <a:xfrm>
            <a:off x="3182109" y="4353872"/>
            <a:ext cx="312898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Čime?      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instrumental</a:t>
            </a:r>
            <a:endParaRPr sz="2400" dirty="0"/>
          </a:p>
        </p:txBody>
      </p:sp>
      <p:sp>
        <p:nvSpPr>
          <p:cNvPr id="192" name="Google Shape;192;p19"/>
          <p:cNvSpPr/>
          <p:nvPr/>
        </p:nvSpPr>
        <p:spPr>
          <a:xfrm>
            <a:off x="7925377" y="2442494"/>
            <a:ext cx="348439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Objekt izrečen genitivom, dativom, akuzativom s prijedlogom, lokativom i instrumentalom.</a:t>
            </a:r>
            <a:endParaRPr sz="2400" dirty="0"/>
          </a:p>
        </p:txBody>
      </p:sp>
      <p:sp>
        <p:nvSpPr>
          <p:cNvPr id="193" name="Google Shape;193;p19"/>
          <p:cNvSpPr/>
          <p:nvPr/>
        </p:nvSpPr>
        <p:spPr>
          <a:xfrm>
            <a:off x="8330331" y="3992608"/>
            <a:ext cx="278173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Otvara mu mjesto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neprijelazni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glagol.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092" y="878471"/>
            <a:ext cx="7313010" cy="5088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9" name="Google Shape;199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0" name="Google Shape;200;p20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788956" y="1331347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0"/>
          <p:cNvSpPr txBox="1"/>
          <p:nvPr/>
        </p:nvSpPr>
        <p:spPr>
          <a:xfrm>
            <a:off x="9190377" y="1485814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1936907" y="579403"/>
            <a:ext cx="5476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objekt. Napiši sam/sama rečenice s izravnim i neizravnim objektom.</a:t>
            </a:r>
            <a:endParaRPr sz="2400" dirty="0"/>
          </a:p>
        </p:txBody>
      </p:sp>
      <p:sp>
        <p:nvSpPr>
          <p:cNvPr id="206" name="Google Shape;206;p20"/>
          <p:cNvSpPr txBox="1"/>
          <p:nvPr/>
        </p:nvSpPr>
        <p:spPr>
          <a:xfrm>
            <a:off x="9078443" y="2180568"/>
            <a:ext cx="20170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OBJEKT</a:t>
            </a:r>
            <a:endParaRPr sz="2400" dirty="0"/>
          </a:p>
        </p:txBody>
      </p:sp>
      <p:sp>
        <p:nvSpPr>
          <p:cNvPr id="207" name="Google Shape;207;p20"/>
          <p:cNvSpPr txBox="1"/>
          <p:nvPr/>
        </p:nvSpPr>
        <p:spPr>
          <a:xfrm>
            <a:off x="8433904" y="2593543"/>
            <a:ext cx="267797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dopuna glagolu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izravni i neizravni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nikad u nominativu i vokativu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924" y="2077327"/>
            <a:ext cx="1690045" cy="359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6" name="Google Shape;216;p21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6759000" y="1264485"/>
            <a:ext cx="4297507" cy="429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482453" y="4667998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1"/>
          <p:cNvSpPr txBox="1"/>
          <p:nvPr/>
        </p:nvSpPr>
        <p:spPr>
          <a:xfrm>
            <a:off x="8159243" y="1407675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7619594" y="2190990"/>
            <a:ext cx="31456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PRIJEDLOŽNI OBJEKT</a:t>
            </a:r>
            <a:endParaRPr sz="2400" dirty="0"/>
          </a:p>
        </p:txBody>
      </p:sp>
      <p:sp>
        <p:nvSpPr>
          <p:cNvPr id="222" name="Google Shape;222;p21"/>
          <p:cNvSpPr/>
          <p:nvPr/>
        </p:nvSpPr>
        <p:spPr>
          <a:xfrm>
            <a:off x="1080711" y="784311"/>
            <a:ext cx="66261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Koju vrstu riječi zapažaš uz imenicu u službi objekta? Što je prijedložni objekt?</a:t>
            </a:r>
            <a:endParaRPr sz="2400" dirty="0"/>
          </a:p>
        </p:txBody>
      </p:sp>
      <p:sp>
        <p:nvSpPr>
          <p:cNvPr id="223" name="Google Shape;223;p21"/>
          <p:cNvSpPr/>
          <p:nvPr/>
        </p:nvSpPr>
        <p:spPr>
          <a:xfrm>
            <a:off x="2218059" y="2022026"/>
            <a:ext cx="3425546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Udaljila se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teme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Piše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životu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Oslonila se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nju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7725563" y="2675922"/>
            <a:ext cx="289042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Neizravni objekt izrečen prijedlogom i imenicom ili zamjenicom zove se prijedložni objekt.</a:t>
            </a:r>
            <a:endParaRPr sz="2400" dirty="0"/>
          </a:p>
        </p:txBody>
      </p:sp>
      <p:sp>
        <p:nvSpPr>
          <p:cNvPr id="225" name="Google Shape;225;p21"/>
          <p:cNvSpPr txBox="1"/>
          <p:nvPr/>
        </p:nvSpPr>
        <p:spPr>
          <a:xfrm>
            <a:off x="2534277" y="4858644"/>
            <a:ext cx="36008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prijedlog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hr-HR" sz="2400" dirty="0">
                <a:solidFill>
                  <a:srgbClr val="FE3000"/>
                </a:solidFill>
                <a:latin typeface="Calibri"/>
                <a:ea typeface="Calibri"/>
                <a:cs typeface="Calibri"/>
                <a:sym typeface="Calibri"/>
              </a:rPr>
              <a:t>imenska riječ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521</Words>
  <Application>Microsoft Office PowerPoint</Application>
  <PresentationFormat>Široki zaslon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3</cp:revision>
  <dcterms:modified xsi:type="dcterms:W3CDTF">2020-09-19T17:45:32Z</dcterms:modified>
</cp:coreProperties>
</file>